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28/4/2020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NGHE%20_ENGLISH%20FOR%20TELEPHONE/13%20113%20Track%2013.wm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../NGHE%20_ENGLISH%20FOR%20TELEPHONE/14%20114%20Track%2014.wm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../NGHE%20_ENGLISH%20FOR%20TELEPHONE/13%20113%20Track%2013.wm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../NGHE%20_ENGLISH%20FOR%20TELEPHONE/14%20114%20Track%2014.wma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r>
              <a:rPr lang="en-US" dirty="0" smtClean="0"/>
              <a:t>Tuesday, 28</a:t>
            </a:r>
            <a:r>
              <a:rPr lang="en-US" baseline="30000" dirty="0" smtClean="0"/>
              <a:t>th</a:t>
            </a:r>
            <a:r>
              <a:rPr lang="en-US" dirty="0" smtClean="0"/>
              <a:t> April, 2020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Lecturer: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  <a:endParaRPr lang="en-US" sz="5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5000" dirty="0" smtClean="0">
                <a:solidFill>
                  <a:srgbClr val="FF0000"/>
                </a:solidFill>
              </a:rPr>
              <a:t>Unit 2: Could you spell that for me?</a:t>
            </a:r>
            <a:endParaRPr lang="en-US" sz="5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Students have submitted the phoning call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449977"/>
            <a:ext cx="10988040" cy="472698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 smtClean="0"/>
              <a:t>Phạm</a:t>
            </a:r>
            <a:r>
              <a:rPr lang="en-US" dirty="0" smtClean="0"/>
              <a:t> </a:t>
            </a:r>
            <a:r>
              <a:rPr lang="en-US" dirty="0" err="1" smtClean="0"/>
              <a:t>Quang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–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Hải</a:t>
            </a:r>
            <a:r>
              <a:rPr lang="en-US" dirty="0" smtClean="0"/>
              <a:t> </a:t>
            </a:r>
            <a:r>
              <a:rPr lang="en-US" dirty="0" err="1" smtClean="0"/>
              <a:t>Yến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Phạm</a:t>
            </a:r>
            <a:r>
              <a:rPr lang="en-US" dirty="0" smtClean="0"/>
              <a:t> </a:t>
            </a:r>
            <a:r>
              <a:rPr lang="en-US" dirty="0" err="1" smtClean="0"/>
              <a:t>Quang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– </a:t>
            </a:r>
            <a:r>
              <a:rPr lang="en-US" dirty="0" err="1" smtClean="0"/>
              <a:t>Nguyễn</a:t>
            </a:r>
            <a:r>
              <a:rPr lang="en-US" dirty="0" smtClean="0"/>
              <a:t> </a:t>
            </a:r>
            <a:r>
              <a:rPr lang="en-US" dirty="0" err="1" smtClean="0"/>
              <a:t>Giang</a:t>
            </a:r>
            <a:r>
              <a:rPr lang="en-US" dirty="0" smtClean="0"/>
              <a:t> </a:t>
            </a:r>
            <a:r>
              <a:rPr lang="en-US" dirty="0" err="1" smtClean="0"/>
              <a:t>Huy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Phạm</a:t>
            </a:r>
            <a:r>
              <a:rPr lang="en-US" dirty="0" smtClean="0"/>
              <a:t> </a:t>
            </a:r>
            <a:r>
              <a:rPr lang="en-US" dirty="0" err="1"/>
              <a:t>Quang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Phạm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Kim Chu</a:t>
            </a:r>
          </a:p>
          <a:p>
            <a:pPr marL="0" indent="0">
              <a:buNone/>
            </a:pPr>
            <a:r>
              <a:rPr lang="en-US" dirty="0" err="1"/>
              <a:t>Phạm</a:t>
            </a:r>
            <a:r>
              <a:rPr lang="en-US" dirty="0"/>
              <a:t> </a:t>
            </a:r>
            <a:r>
              <a:rPr lang="en-US" dirty="0" err="1"/>
              <a:t>Quang</a:t>
            </a:r>
            <a:r>
              <a:rPr lang="en-US" dirty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– </a:t>
            </a:r>
            <a:r>
              <a:rPr lang="en-US" dirty="0" err="1" smtClean="0"/>
              <a:t>Kiệt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Lê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Minh </a:t>
            </a:r>
            <a:r>
              <a:rPr lang="en-US" dirty="0" err="1" smtClean="0"/>
              <a:t>Phương</a:t>
            </a:r>
            <a:r>
              <a:rPr lang="en-US" dirty="0" smtClean="0"/>
              <a:t> – </a:t>
            </a:r>
            <a:r>
              <a:rPr lang="en-US" dirty="0" err="1" smtClean="0"/>
              <a:t>Đỗ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Quỳnh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Lương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Thùy</a:t>
            </a:r>
            <a:r>
              <a:rPr lang="en-US" dirty="0" smtClean="0"/>
              <a:t> </a:t>
            </a:r>
            <a:r>
              <a:rPr lang="en-US" dirty="0" err="1" smtClean="0"/>
              <a:t>Linh</a:t>
            </a:r>
            <a:r>
              <a:rPr lang="en-US" dirty="0" smtClean="0"/>
              <a:t> –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r>
              <a:rPr lang="en-US" dirty="0" smtClean="0"/>
              <a:t> </a:t>
            </a:r>
            <a:r>
              <a:rPr lang="en-US" dirty="0" err="1" smtClean="0"/>
              <a:t>Toàn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Dương</a:t>
            </a:r>
            <a:r>
              <a:rPr lang="en-US" dirty="0" smtClean="0"/>
              <a:t> – </a:t>
            </a:r>
            <a:r>
              <a:rPr lang="en-US" dirty="0" err="1" smtClean="0"/>
              <a:t>Ngọc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Lê</a:t>
            </a:r>
            <a:r>
              <a:rPr lang="en-US" dirty="0" smtClean="0"/>
              <a:t> </a:t>
            </a:r>
            <a:r>
              <a:rPr lang="en-US" dirty="0" err="1" smtClean="0"/>
              <a:t>Cẩm</a:t>
            </a:r>
            <a:r>
              <a:rPr lang="en-US" dirty="0" smtClean="0"/>
              <a:t> </a:t>
            </a:r>
            <a:r>
              <a:rPr lang="en-US" dirty="0" err="1" smtClean="0"/>
              <a:t>Nhung</a:t>
            </a:r>
            <a:r>
              <a:rPr lang="en-US" dirty="0" smtClean="0"/>
              <a:t> – Thu </a:t>
            </a:r>
            <a:r>
              <a:rPr lang="en-US" dirty="0" err="1" smtClean="0"/>
              <a:t>Huyền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Hồng</a:t>
            </a:r>
            <a:r>
              <a:rPr lang="en-US" dirty="0" smtClean="0"/>
              <a:t> </a:t>
            </a:r>
            <a:r>
              <a:rPr lang="en-US" dirty="0" err="1" smtClean="0"/>
              <a:t>Hiếu</a:t>
            </a:r>
            <a:r>
              <a:rPr lang="en-US" dirty="0" smtClean="0"/>
              <a:t> – </a:t>
            </a:r>
            <a:r>
              <a:rPr lang="en-US" dirty="0" err="1" smtClean="0"/>
              <a:t>Quoc</a:t>
            </a:r>
            <a:r>
              <a:rPr lang="en-US" dirty="0" smtClean="0"/>
              <a:t> </a:t>
            </a:r>
            <a:r>
              <a:rPr lang="en-US" dirty="0" err="1" smtClean="0"/>
              <a:t>Vũ</a:t>
            </a:r>
            <a:r>
              <a:rPr lang="en-US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Duyên</a:t>
            </a:r>
            <a:r>
              <a:rPr lang="en-US" dirty="0" smtClean="0"/>
              <a:t> </a:t>
            </a:r>
            <a:r>
              <a:rPr lang="en-US" dirty="0" err="1" smtClean="0"/>
              <a:t>Hải</a:t>
            </a:r>
            <a:r>
              <a:rPr lang="en-US" dirty="0" smtClean="0"/>
              <a:t> – </a:t>
            </a:r>
            <a:r>
              <a:rPr lang="en-US" dirty="0" err="1" smtClean="0"/>
              <a:t>Phạm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Hùng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Trần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Trà</a:t>
            </a:r>
            <a:r>
              <a:rPr lang="en-US" dirty="0" smtClean="0"/>
              <a:t> My </a:t>
            </a:r>
            <a:r>
              <a:rPr lang="en-US" dirty="0" smtClean="0">
                <a:sym typeface="Wingdings" panose="05000000000000000000" pitchFamily="2" charset="2"/>
              </a:rPr>
              <a:t> good</a:t>
            </a:r>
            <a:r>
              <a:rPr lang="en-US" smtClean="0">
                <a:sym typeface="Wingdings" panose="05000000000000000000" pitchFamily="2" charset="2"/>
              </a:rPr>
              <a:t>, alone?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16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97" y="352698"/>
            <a:ext cx="11589043" cy="74458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731" y="1202327"/>
            <a:ext cx="11074718" cy="549760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2777" y="2142307"/>
            <a:ext cx="5630092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a/ 647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Six hundred and forty-seven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992777" y="2678110"/>
            <a:ext cx="5769429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b/ 9,235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Nine thousand two hundred and thirty-five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92778" y="3213913"/>
            <a:ext cx="6061166" cy="708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c/ 1,574,389 </a:t>
            </a:r>
            <a:r>
              <a:rPr lang="en-US" dirty="0" smtClean="0">
                <a:sym typeface="Wingdings" panose="05000000000000000000" pitchFamily="2" charset="2"/>
              </a:rPr>
              <a:t> 	</a:t>
            </a:r>
            <a:r>
              <a:rPr lang="en-US" dirty="0" smtClean="0"/>
              <a:t>One million, five hundred and seventy-four    </a:t>
            </a:r>
          </a:p>
          <a:p>
            <a:r>
              <a:rPr lang="en-US" dirty="0" smtClean="0"/>
              <a:t>                                  thousand, three hundred and eighty-nine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92777" y="3951129"/>
            <a:ext cx="4558938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d/ 1.955 </a:t>
            </a:r>
            <a:r>
              <a:rPr lang="en-US" dirty="0" smtClean="0">
                <a:sym typeface="Wingdings" panose="05000000000000000000" pitchFamily="2" charset="2"/>
              </a:rPr>
              <a:t> One point nine five </a:t>
            </a:r>
            <a:r>
              <a:rPr lang="en-US" dirty="0" err="1" smtClean="0">
                <a:sym typeface="Wingdings" panose="05000000000000000000" pitchFamily="2" charset="2"/>
              </a:rPr>
              <a:t>five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88421" y="4371663"/>
            <a:ext cx="4380412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e/ € 15.40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fifteen euros and forty cents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92777" y="4825083"/>
            <a:ext cx="5630092" cy="869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f/ 0049 30 2970 6634 </a:t>
            </a:r>
            <a:r>
              <a:rPr lang="en-US" dirty="0" smtClean="0">
                <a:sym typeface="Wingdings" panose="05000000000000000000" pitchFamily="2" charset="2"/>
              </a:rPr>
              <a:t> oh </a:t>
            </a:r>
            <a:r>
              <a:rPr lang="en-US" dirty="0" err="1" smtClean="0">
                <a:sym typeface="Wingdings" panose="05000000000000000000" pitchFamily="2" charset="2"/>
              </a:rPr>
              <a:t>oh</a:t>
            </a:r>
            <a:r>
              <a:rPr lang="en-US" dirty="0" smtClean="0">
                <a:sym typeface="Wingdings" panose="05000000000000000000" pitchFamily="2" charset="2"/>
              </a:rPr>
              <a:t> (or zero zero) four nine three oh, two nine seven oh, double six ( or six </a:t>
            </a:r>
            <a:r>
              <a:rPr lang="en-US" dirty="0" err="1" smtClean="0">
                <a:sym typeface="Wingdings" panose="05000000000000000000" pitchFamily="2" charset="2"/>
              </a:rPr>
              <a:t>six</a:t>
            </a:r>
            <a:r>
              <a:rPr lang="en-US" dirty="0" smtClean="0">
                <a:sym typeface="Wingdings" panose="05000000000000000000" pitchFamily="2" charset="2"/>
              </a:rPr>
              <a:t> three four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897189" y="2012762"/>
            <a:ext cx="1410789" cy="325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Underscore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103811" y="5857035"/>
            <a:ext cx="5688874" cy="7691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/>
              <a:t>A comma shows the thousand position in a number.</a:t>
            </a:r>
            <a:br>
              <a:rPr lang="en-US" sz="2000" dirty="0" smtClean="0"/>
            </a:br>
            <a:r>
              <a:rPr lang="en-US" sz="2000" dirty="0" smtClean="0"/>
              <a:t>A point shows the decimal place</a:t>
            </a:r>
            <a:endParaRPr lang="en-US" sz="2000" dirty="0"/>
          </a:p>
        </p:txBody>
      </p:sp>
      <p:sp>
        <p:nvSpPr>
          <p:cNvPr id="13" name="Rectangle 12"/>
          <p:cNvSpPr/>
          <p:nvPr/>
        </p:nvSpPr>
        <p:spPr>
          <a:xfrm>
            <a:off x="8338458" y="1979563"/>
            <a:ext cx="487680" cy="325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at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8908868" y="1803754"/>
            <a:ext cx="979716" cy="4778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Hyphen/ dash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003562" y="1956154"/>
            <a:ext cx="679271" cy="325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dot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8067405" y="3380140"/>
            <a:ext cx="2316480" cy="325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Forward/ slash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203473" y="3918078"/>
            <a:ext cx="1410789" cy="325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Back slash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034743" y="4447343"/>
            <a:ext cx="3225437" cy="325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Hash sign / pound sign/ number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120743" y="4985281"/>
            <a:ext cx="1410789" cy="325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asterisk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120742" y="5523219"/>
            <a:ext cx="2316481" cy="325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Open bracket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307978" y="6055252"/>
            <a:ext cx="1972491" cy="325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Close bracket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718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248" y="365125"/>
            <a:ext cx="10668000" cy="4438650"/>
          </a:xfrm>
          <a:prstGeom prst="rect">
            <a:avLst/>
          </a:prstGeom>
        </p:spPr>
      </p:pic>
      <p:sp>
        <p:nvSpPr>
          <p:cNvPr id="5" name="Oval 4">
            <a:hlinkClick r:id="rId3" action="ppaction://hlinkfile"/>
          </p:cNvPr>
          <p:cNvSpPr/>
          <p:nvPr/>
        </p:nvSpPr>
        <p:spPr>
          <a:xfrm>
            <a:off x="838200" y="1535067"/>
            <a:ext cx="966652" cy="604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Track 13</a:t>
            </a:r>
            <a:endParaRPr lang="en-US" dirty="0"/>
          </a:p>
        </p:txBody>
      </p:sp>
      <p:sp>
        <p:nvSpPr>
          <p:cNvPr id="6" name="Oval 5">
            <a:hlinkClick r:id="rId4" action="ppaction://hlinkfile"/>
          </p:cNvPr>
          <p:cNvSpPr/>
          <p:nvPr/>
        </p:nvSpPr>
        <p:spPr>
          <a:xfrm>
            <a:off x="10387148" y="1535067"/>
            <a:ext cx="966652" cy="604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Track 14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06973" y="3174271"/>
            <a:ext cx="3141617" cy="3344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i="1" dirty="0" smtClean="0"/>
              <a:t>Relay switch </a:t>
            </a:r>
          </a:p>
          <a:p>
            <a:r>
              <a:rPr lang="en-US" sz="2600" i="1" dirty="0" smtClean="0"/>
              <a:t>Model RS </a:t>
            </a:r>
            <a:r>
              <a:rPr lang="en-US" sz="2600" i="1" strike="sngStrike" dirty="0" smtClean="0"/>
              <a:t>788</a:t>
            </a:r>
            <a:r>
              <a:rPr lang="en-US" sz="2600" i="1" dirty="0" smtClean="0"/>
              <a:t>  </a:t>
            </a:r>
            <a:r>
              <a:rPr lang="en-US" sz="2600" b="1" i="1" dirty="0" smtClean="0"/>
              <a:t>877</a:t>
            </a:r>
          </a:p>
          <a:p>
            <a:r>
              <a:rPr lang="en-US" sz="2600" i="1" dirty="0" smtClean="0"/>
              <a:t>Unit price: </a:t>
            </a:r>
          </a:p>
          <a:p>
            <a:r>
              <a:rPr lang="en-US" sz="2600" i="1" dirty="0" smtClean="0"/>
              <a:t>1000 units = € </a:t>
            </a:r>
            <a:r>
              <a:rPr lang="en-US" sz="2600" i="1" strike="sngStrike" dirty="0" smtClean="0"/>
              <a:t>1.45</a:t>
            </a:r>
            <a:r>
              <a:rPr lang="en-US" sz="2600" i="1" dirty="0" smtClean="0"/>
              <a:t>   1.56</a:t>
            </a:r>
          </a:p>
          <a:p>
            <a:r>
              <a:rPr lang="en-US" sz="2600" i="1" dirty="0" smtClean="0"/>
              <a:t>2000 units = € </a:t>
            </a:r>
            <a:r>
              <a:rPr lang="en-US" sz="2600" i="1" strike="sngStrike" dirty="0" smtClean="0"/>
              <a:t>11.39</a:t>
            </a:r>
            <a:r>
              <a:rPr lang="en-US" sz="2600" i="1" dirty="0" smtClean="0"/>
              <a:t>  1.49</a:t>
            </a:r>
            <a:endParaRPr lang="en-US" sz="2600" i="1" dirty="0"/>
          </a:p>
        </p:txBody>
      </p:sp>
      <p:sp>
        <p:nvSpPr>
          <p:cNvPr id="8" name="Rectangle 7"/>
          <p:cNvSpPr/>
          <p:nvPr/>
        </p:nvSpPr>
        <p:spPr>
          <a:xfrm>
            <a:off x="8817429" y="3605349"/>
            <a:ext cx="3159034" cy="32526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i="1" dirty="0" err="1" smtClean="0"/>
              <a:t>Misha</a:t>
            </a:r>
            <a:r>
              <a:rPr lang="en-US" sz="2600" i="1" dirty="0" smtClean="0"/>
              <a:t> </a:t>
            </a:r>
            <a:r>
              <a:rPr lang="en-US" sz="2600" i="1" dirty="0" err="1" smtClean="0"/>
              <a:t>Oberemok</a:t>
            </a:r>
            <a:r>
              <a:rPr lang="en-US" sz="2600" i="1" dirty="0" smtClean="0"/>
              <a:t> </a:t>
            </a:r>
          </a:p>
          <a:p>
            <a:r>
              <a:rPr lang="en-US" sz="2600" i="1" dirty="0"/>
              <a:t>d</a:t>
            </a:r>
            <a:r>
              <a:rPr lang="en-US" sz="2600" i="1" dirty="0" smtClean="0"/>
              <a:t>elivery address</a:t>
            </a:r>
          </a:p>
          <a:p>
            <a:r>
              <a:rPr lang="en-US" sz="2600" i="1" strike="sngStrike" dirty="0" err="1" smtClean="0"/>
              <a:t>Mitscevitch</a:t>
            </a:r>
            <a:r>
              <a:rPr lang="en-US" sz="2600" i="1" strike="sngStrike" dirty="0" smtClean="0"/>
              <a:t> </a:t>
            </a:r>
            <a:r>
              <a:rPr lang="en-US" sz="2600" i="1" strike="sngStrike" dirty="0" err="1" smtClean="0"/>
              <a:t>Ulittsa</a:t>
            </a:r>
            <a:r>
              <a:rPr lang="en-US" sz="2600" i="1" dirty="0" smtClean="0"/>
              <a:t> 6 </a:t>
            </a:r>
            <a:r>
              <a:rPr lang="en-US" sz="2600" i="1" dirty="0" err="1" smtClean="0"/>
              <a:t>Mitskevich</a:t>
            </a:r>
            <a:r>
              <a:rPr lang="en-US" sz="2600" i="1" dirty="0" smtClean="0"/>
              <a:t> </a:t>
            </a:r>
            <a:r>
              <a:rPr lang="en-US" sz="2600" i="1" dirty="0" err="1" smtClean="0"/>
              <a:t>Ulitsa</a:t>
            </a:r>
            <a:endParaRPr lang="en-US" sz="2600" i="1" dirty="0" smtClean="0"/>
          </a:p>
          <a:p>
            <a:r>
              <a:rPr lang="en-US" sz="2600" i="1" strike="sngStrike" dirty="0" smtClean="0"/>
              <a:t>97000</a:t>
            </a:r>
            <a:r>
              <a:rPr lang="en-US" sz="2600" i="1" dirty="0" smtClean="0"/>
              <a:t> Kiev 79000</a:t>
            </a:r>
          </a:p>
          <a:p>
            <a:r>
              <a:rPr lang="en-US" sz="2600" i="1" dirty="0" smtClean="0"/>
              <a:t>Fax no. (+380 44)</a:t>
            </a:r>
          </a:p>
          <a:p>
            <a:r>
              <a:rPr lang="en-US" sz="2600" i="1" dirty="0" smtClean="0"/>
              <a:t>244 </a:t>
            </a:r>
            <a:r>
              <a:rPr lang="en-US" sz="2600" i="1" strike="sngStrike" dirty="0" smtClean="0"/>
              <a:t>4240</a:t>
            </a:r>
            <a:r>
              <a:rPr lang="en-US" sz="2600" i="1" dirty="0" smtClean="0"/>
              <a:t> 42 04 </a:t>
            </a:r>
            <a:endParaRPr lang="en-US" sz="2600" i="1" dirty="0"/>
          </a:p>
        </p:txBody>
      </p:sp>
    </p:spTree>
    <p:extLst>
      <p:ext uri="{BB962C8B-B14F-4D97-AF65-F5344CB8AC3E}">
        <p14:creationId xmlns:p14="http://schemas.microsoft.com/office/powerpoint/2010/main" val="185804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Listen to the dialogues again and complete the sentences and questions below.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81683"/>
            <a:ext cx="10062661" cy="488870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26078" y="2403564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about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74422" y="2753163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right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37363" y="3474720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was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33744" y="3866605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tell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22023" y="4950825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right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12570" y="5277402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catch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53505" y="2416627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calling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03039" y="3122024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check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98531" y="3553101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pen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425555" y="3984176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spell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45833" y="4728758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read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22393" y="5146771"/>
            <a:ext cx="1018903" cy="31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again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6" name="Oval 15">
            <a:hlinkClick r:id="rId3" action="ppaction://hlinkfile"/>
          </p:cNvPr>
          <p:cNvSpPr/>
          <p:nvPr/>
        </p:nvSpPr>
        <p:spPr>
          <a:xfrm>
            <a:off x="158931" y="1535067"/>
            <a:ext cx="966652" cy="604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Track 13</a:t>
            </a:r>
            <a:endParaRPr lang="en-US" dirty="0"/>
          </a:p>
        </p:txBody>
      </p:sp>
      <p:sp>
        <p:nvSpPr>
          <p:cNvPr id="19" name="Oval 18">
            <a:hlinkClick r:id="rId4" action="ppaction://hlinkfile"/>
          </p:cNvPr>
          <p:cNvSpPr/>
          <p:nvPr/>
        </p:nvSpPr>
        <p:spPr>
          <a:xfrm>
            <a:off x="10387148" y="1535067"/>
            <a:ext cx="966652" cy="604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Track 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85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7" y="78378"/>
            <a:ext cx="11923497" cy="45850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39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296525" cy="42767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42263" y="1303109"/>
            <a:ext cx="4898571" cy="2481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 smtClean="0">
                <a:solidFill>
                  <a:srgbClr val="C00000"/>
                </a:solidFill>
              </a:rPr>
              <a:t>Could you tell me your name?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94663" y="1719946"/>
            <a:ext cx="4898571" cy="2481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 smtClean="0">
                <a:solidFill>
                  <a:srgbClr val="C00000"/>
                </a:solidFill>
              </a:rPr>
              <a:t>I just wanted to check the address.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94663" y="2124891"/>
            <a:ext cx="4898571" cy="2481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 smtClean="0">
                <a:solidFill>
                  <a:srgbClr val="C00000"/>
                </a:solidFill>
              </a:rPr>
              <a:t>What was your name again?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94663" y="2516781"/>
            <a:ext cx="4898571" cy="2481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 smtClean="0">
                <a:solidFill>
                  <a:srgbClr val="C00000"/>
                </a:solidFill>
              </a:rPr>
              <a:t>What did you want to do? 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58537" y="4776787"/>
            <a:ext cx="6466114" cy="7096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 smtClean="0">
                <a:solidFill>
                  <a:srgbClr val="C00000"/>
                </a:solidFill>
              </a:rPr>
              <a:t>6/ Could you tell me </a:t>
            </a:r>
            <a:r>
              <a:rPr lang="en-US" sz="2300" dirty="0">
                <a:solidFill>
                  <a:srgbClr val="C00000"/>
                </a:solidFill>
              </a:rPr>
              <a:t>w</a:t>
            </a:r>
            <a:r>
              <a:rPr lang="en-US" sz="2300" dirty="0" smtClean="0">
                <a:solidFill>
                  <a:srgbClr val="C00000"/>
                </a:solidFill>
              </a:rPr>
              <a:t>hat your charge for delivery would be?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86834" y="5486400"/>
            <a:ext cx="6048101" cy="8342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300" dirty="0" smtClean="0">
                <a:solidFill>
                  <a:srgbClr val="C00000"/>
                </a:solidFill>
              </a:rPr>
              <a:t>7/ Could you tell me how long it would take to send it?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16050" y="3775165"/>
            <a:ext cx="4898571" cy="613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300" dirty="0" smtClean="0">
                <a:solidFill>
                  <a:srgbClr val="C00000"/>
                </a:solidFill>
              </a:rPr>
              <a:t>I just wanted to ask if you have time to meet tomorrow.</a:t>
            </a:r>
            <a:endParaRPr lang="en-US" sz="23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58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621" y="365124"/>
            <a:ext cx="11016006" cy="539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49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7481"/>
            <a:ext cx="10515600" cy="1590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719814"/>
            <a:ext cx="9391650" cy="4829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81897" y="2181497"/>
            <a:ext cx="1528354" cy="444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To Poland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67943" y="3291839"/>
            <a:ext cx="2677886" cy="352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Did you say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65860" y="4859382"/>
            <a:ext cx="2146666" cy="348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Sorry, was that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26526" y="5708468"/>
            <a:ext cx="3944983" cy="3265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Let me just read that back to you </a:t>
            </a:r>
            <a:endParaRPr lang="en-US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83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6280" y="2162829"/>
            <a:ext cx="10989220" cy="22393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572" y="365125"/>
            <a:ext cx="10515600" cy="15906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52203" y="1998616"/>
            <a:ext cx="3892733" cy="444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And your name was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13460" y="3030582"/>
            <a:ext cx="1528354" cy="3526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So that’s</a:t>
            </a:r>
            <a:endParaRPr lang="en-US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01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65" y="613961"/>
            <a:ext cx="11795761" cy="442830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81896" y="2050867"/>
            <a:ext cx="5107577" cy="3396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Sorry. Did you say </a:t>
            </a:r>
            <a:r>
              <a:rPr lang="en-US" sz="2200" i="1" dirty="0" smtClean="0">
                <a:solidFill>
                  <a:srgbClr val="C00000"/>
                </a:solidFill>
              </a:rPr>
              <a:t>98</a:t>
            </a:r>
            <a:r>
              <a:rPr lang="en-US" sz="2200" dirty="0" smtClean="0">
                <a:solidFill>
                  <a:srgbClr val="C00000"/>
                </a:solidFill>
              </a:rPr>
              <a:t> King Street? 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20194" y="2516779"/>
            <a:ext cx="7371806" cy="3396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 smtClean="0">
                <a:solidFill>
                  <a:srgbClr val="C00000"/>
                </a:solidFill>
              </a:rPr>
              <a:t>Let me just read that back to you. Your number is 091 2103885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33403" y="2987039"/>
            <a:ext cx="5107577" cy="3396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Thursday, right.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55027" y="3457300"/>
            <a:ext cx="5107577" cy="3396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Prentice, right.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23953" y="3914503"/>
            <a:ext cx="5107577" cy="3396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rgbClr val="C00000"/>
                </a:solidFill>
              </a:rPr>
              <a:t>Sorry, did you say €72.90 or 72.19?</a:t>
            </a:r>
            <a:endParaRPr lang="en-US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68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09" y="193715"/>
            <a:ext cx="9843052" cy="417950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</a:t>
            </a:r>
            <a:r>
              <a:rPr lang="pt-BR" sz="5200" dirty="0"/>
              <a:t>vocabulary part ‘Active listening strategies’ and part 5.</a:t>
            </a:r>
            <a:endParaRPr lang="en-US" sz="5200" dirty="0"/>
          </a:p>
          <a:p>
            <a:r>
              <a:rPr lang="pt-BR" sz="5200" dirty="0"/>
              <a:t>- Students do exercises </a:t>
            </a:r>
            <a:r>
              <a:rPr lang="pt-BR" sz="5200" dirty="0" smtClean="0"/>
              <a:t>5</a:t>
            </a:r>
            <a:endParaRPr lang="en-US" sz="5200" dirty="0"/>
          </a:p>
          <a:p>
            <a:r>
              <a:rPr lang="pt-BR" sz="5200" dirty="0"/>
              <a:t>- Sts read the tips.</a:t>
            </a:r>
            <a:endParaRPr lang="en-US" sz="5200" dirty="0"/>
          </a:p>
          <a:p>
            <a:pPr marL="0" indent="0">
              <a:buNone/>
            </a:pPr>
            <a:r>
              <a:rPr lang="vi-VN" sz="51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Prepare </a:t>
            </a:r>
            <a:r>
              <a:rPr lang="vi-VN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unit 2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5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you spell that for me</a:t>
            </a:r>
            <a:r>
              <a:rPr lang="vi-VN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(cont.) 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429</Words>
  <Application>Microsoft Office PowerPoint</Application>
  <PresentationFormat>Widescreen</PresentationFormat>
  <Paragraphs>91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Students have submitted the phoning call exercise</vt:lpstr>
      <vt:lpstr>PowerPoint Presentation</vt:lpstr>
      <vt:lpstr>PowerPoint Presentation</vt:lpstr>
      <vt:lpstr>2. Listen to the dialogues again and complete the sentences and questions below.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59</cp:revision>
  <dcterms:created xsi:type="dcterms:W3CDTF">2020-03-27T13:41:19Z</dcterms:created>
  <dcterms:modified xsi:type="dcterms:W3CDTF">2020-04-28T03:59:41Z</dcterms:modified>
</cp:coreProperties>
</file>